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6"/>
  </p:handoutMasterIdLst>
  <p:sldIdLst>
    <p:sldId id="262" r:id="rId2"/>
    <p:sldId id="260" r:id="rId3"/>
    <p:sldId id="263" r:id="rId4"/>
    <p:sldId id="261" r:id="rId5"/>
    <p:sldId id="269" r:id="rId6"/>
    <p:sldId id="270" r:id="rId7"/>
    <p:sldId id="274" r:id="rId8"/>
    <p:sldId id="275" r:id="rId9"/>
    <p:sldId id="276" r:id="rId10"/>
    <p:sldId id="277" r:id="rId11"/>
    <p:sldId id="278" r:id="rId12"/>
    <p:sldId id="265" r:id="rId13"/>
    <p:sldId id="307" r:id="rId14"/>
    <p:sldId id="271" r:id="rId15"/>
    <p:sldId id="308" r:id="rId16"/>
    <p:sldId id="309" r:id="rId17"/>
    <p:sldId id="310" r:id="rId18"/>
    <p:sldId id="311" r:id="rId19"/>
    <p:sldId id="306" r:id="rId20"/>
    <p:sldId id="280" r:id="rId21"/>
    <p:sldId id="286" r:id="rId22"/>
    <p:sldId id="287" r:id="rId23"/>
    <p:sldId id="288" r:id="rId24"/>
    <p:sldId id="289" r:id="rId25"/>
    <p:sldId id="292" r:id="rId26"/>
    <p:sldId id="290" r:id="rId27"/>
    <p:sldId id="291" r:id="rId28"/>
    <p:sldId id="305" r:id="rId29"/>
    <p:sldId id="293" r:id="rId30"/>
    <p:sldId id="294" r:id="rId31"/>
    <p:sldId id="295" r:id="rId32"/>
    <p:sldId id="296" r:id="rId33"/>
    <p:sldId id="297" r:id="rId34"/>
    <p:sldId id="335" r:id="rId35"/>
    <p:sldId id="330" r:id="rId36"/>
    <p:sldId id="332" r:id="rId37"/>
    <p:sldId id="331" r:id="rId38"/>
    <p:sldId id="333" r:id="rId39"/>
    <p:sldId id="334" r:id="rId40"/>
    <p:sldId id="264" r:id="rId41"/>
    <p:sldId id="272" r:id="rId42"/>
    <p:sldId id="319" r:id="rId43"/>
    <p:sldId id="320" r:id="rId44"/>
    <p:sldId id="321" r:id="rId45"/>
    <p:sldId id="323" r:id="rId46"/>
    <p:sldId id="312" r:id="rId47"/>
    <p:sldId id="318" r:id="rId48"/>
    <p:sldId id="324" r:id="rId49"/>
    <p:sldId id="325" r:id="rId50"/>
    <p:sldId id="327" r:id="rId51"/>
    <p:sldId id="283" r:id="rId52"/>
    <p:sldId id="313" r:id="rId53"/>
    <p:sldId id="314" r:id="rId54"/>
    <p:sldId id="284" r:id="rId55"/>
    <p:sldId id="285" r:id="rId56"/>
    <p:sldId id="315" r:id="rId57"/>
    <p:sldId id="328" r:id="rId58"/>
    <p:sldId id="316" r:id="rId59"/>
    <p:sldId id="329" r:id="rId60"/>
    <p:sldId id="258" r:id="rId61"/>
    <p:sldId id="273" r:id="rId62"/>
    <p:sldId id="281" r:id="rId63"/>
    <p:sldId id="282" r:id="rId64"/>
    <p:sldId id="266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ehyeong kim" initials="tk" lastIdx="2" clrIdx="0">
    <p:extLst>
      <p:ext uri="{19B8F6BF-5375-455C-9EA6-DF929625EA0E}">
        <p15:presenceInfo xmlns:p15="http://schemas.microsoft.com/office/powerpoint/2012/main" userId="89c3a3411b6847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13T08:30:22.091" idx="1">
    <p:pos x="7522" y="1338"/>
    <p:text>따로 필터링을 하지못해 
리스트로대체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13T08:30:22.091" idx="2">
    <p:pos x="7522" y="1338"/>
    <p:text>따로 필터링을 하지못해 
리스트로대체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3210433" y="5207618"/>
            <a:ext cx="5771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ETC_</a:t>
            </a:r>
            <a:r>
              <a:rPr lang="ko-KR" altLang="en-US" sz="4000" b="1" dirty="0">
                <a:solidFill>
                  <a:schemeClr val="bg1"/>
                </a:solidFill>
              </a:rPr>
              <a:t>인터넷 강의 사이트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327450" y="5990639"/>
            <a:ext cx="3531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</a:t>
            </a:r>
            <a:r>
              <a:rPr lang="ko-KR" altLang="en-US" sz="1600" b="1" dirty="0">
                <a:solidFill>
                  <a:schemeClr val="bg1"/>
                </a:solidFill>
              </a:rPr>
              <a:t>조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 err="1">
                <a:solidFill>
                  <a:schemeClr val="bg1"/>
                </a:solidFill>
              </a:rPr>
              <a:t>김남원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</a:rPr>
              <a:t>황준하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김태형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</a:rPr>
              <a:t>황서영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58739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개인 일정표 </a:t>
            </a:r>
            <a:r>
              <a:rPr lang="en-US" altLang="ko-KR" sz="1600" dirty="0"/>
              <a:t>(</a:t>
            </a:r>
            <a:r>
              <a:rPr lang="ko-KR" altLang="en-US" sz="1600" dirty="0"/>
              <a:t>김태형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7" name="그림 6"/>
          <p:cNvPicPr preferRelativeResize="0">
            <a:picLocks noChangeArrowheads="1"/>
            <a:extLst>
              <a:ext uri="{84589F7E-364E-4C9E-8A38-B11213B215E9}">
                <a14:cameraTool xmlns:a14="http://schemas.microsoft.com/office/drawing/2010/main" cellRange="$B$8:$I$1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89" y="884252"/>
            <a:ext cx="11736000" cy="39240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518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58739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개인 일정표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황서영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7" name="그림 6"/>
          <p:cNvPicPr preferRelativeResize="0">
            <a:picLocks noChangeArrowheads="1"/>
            <a:extLst>
              <a:ext uri="{84589F7E-364E-4C9E-8A38-B11213B215E9}">
                <a14:cameraTool xmlns:a14="http://schemas.microsoft.com/office/drawing/2010/main" cellRange="$B$13:$I$16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90" y="884252"/>
            <a:ext cx="11736000" cy="39240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54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사전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7937" y="356349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요구사항 정의서 및 </a:t>
            </a:r>
            <a:r>
              <a:rPr lang="ko-KR" altLang="en-US" dirty="0" err="1">
                <a:solidFill>
                  <a:schemeClr val="bg1"/>
                </a:solidFill>
              </a:rPr>
              <a:t>워크플로우</a:t>
            </a:r>
            <a:r>
              <a:rPr lang="ko-KR" altLang="en-US" dirty="0">
                <a:solidFill>
                  <a:schemeClr val="bg1"/>
                </a:solidFill>
              </a:rPr>
              <a:t> 차트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937" y="449699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"/>
              </a:rPr>
              <a:t>3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. 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 설계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7937" y="403024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화면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65832-FAF7-0791-5B28-45F9F0BDF020}"/>
              </a:ext>
            </a:extLst>
          </p:cNvPr>
          <p:cNvSpPr txBox="1"/>
          <p:nvPr/>
        </p:nvSpPr>
        <p:spPr>
          <a:xfrm>
            <a:off x="737937" y="496374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ko-KR" altLang="en-US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주요기능 </a:t>
            </a:r>
            <a:r>
              <a:rPr lang="en-US" altLang="ko-KR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 시스템 </a:t>
            </a:r>
            <a:r>
              <a:rPr lang="ko-KR" altLang="en-US" dirty="0" err="1">
                <a:solidFill>
                  <a:srgbClr val="FFFFFF">
                    <a:lumMod val="50000"/>
                  </a:srgbClr>
                </a:solidFill>
                <a:latin typeface="Pretendard"/>
              </a:rPr>
              <a:t>아키텍쳐</a:t>
            </a:r>
            <a:r>
              <a:rPr lang="en-US" altLang="ko-KR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 알고리즘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4333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요구사항 정의서 </a:t>
            </a:r>
            <a:r>
              <a:rPr lang="en-US" altLang="ko-KR" sz="1600" dirty="0"/>
              <a:t>(</a:t>
            </a:r>
            <a:r>
              <a:rPr lang="ko-KR" altLang="en-US" sz="1600" dirty="0"/>
              <a:t>위 </a:t>
            </a:r>
            <a:r>
              <a:rPr lang="ko-KR" altLang="en-US" sz="1600" dirty="0" err="1"/>
              <a:t>김남원</a:t>
            </a:r>
            <a:r>
              <a:rPr lang="en-US" altLang="ko-KR" sz="1600" dirty="0"/>
              <a:t>, </a:t>
            </a:r>
            <a:r>
              <a:rPr lang="ko-KR" altLang="en-US" sz="1600" dirty="0"/>
              <a:t>아래 </a:t>
            </a:r>
            <a:r>
              <a:rPr lang="ko-KR" altLang="en-US" sz="1600" dirty="0" err="1"/>
              <a:t>황준하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1483200"/>
            <a:ext cx="11811600" cy="17424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1" y="3513282"/>
            <a:ext cx="11811600" cy="17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3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4333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요구사항 정의서 </a:t>
            </a:r>
            <a:r>
              <a:rPr lang="en-US" altLang="ko-KR" sz="1600" dirty="0"/>
              <a:t>(</a:t>
            </a:r>
            <a:r>
              <a:rPr lang="ko-KR" altLang="en-US" sz="1600" dirty="0"/>
              <a:t>위 김태형</a:t>
            </a:r>
            <a:r>
              <a:rPr lang="en-US" altLang="ko-KR" sz="1600" dirty="0"/>
              <a:t>, </a:t>
            </a:r>
            <a:r>
              <a:rPr lang="ko-KR" altLang="en-US" sz="1600" dirty="0"/>
              <a:t>아래 </a:t>
            </a:r>
            <a:r>
              <a:rPr lang="ko-KR" altLang="en-US" sz="1600" dirty="0" err="1"/>
              <a:t>황서영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3" y="1484658"/>
            <a:ext cx="11810288" cy="1449738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3117" y="3513283"/>
            <a:ext cx="118116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1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워크플로우</a:t>
            </a:r>
            <a:r>
              <a:rPr lang="ko-KR" altLang="en-US" sz="1600" dirty="0"/>
              <a:t> 차트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김남원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2" y="1214389"/>
            <a:ext cx="8230749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3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워크플로우</a:t>
            </a:r>
            <a:r>
              <a:rPr lang="ko-KR" altLang="en-US" sz="1600" dirty="0"/>
              <a:t> 차트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황준하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16" y="914049"/>
            <a:ext cx="6754168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2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워크플로우</a:t>
            </a:r>
            <a:r>
              <a:rPr lang="ko-KR" altLang="en-US" sz="1600" dirty="0"/>
              <a:t> 차트 </a:t>
            </a:r>
            <a:r>
              <a:rPr lang="en-US" altLang="ko-KR" sz="1600" dirty="0"/>
              <a:t>(</a:t>
            </a:r>
            <a:r>
              <a:rPr lang="ko-KR" altLang="en-US" sz="1600" dirty="0"/>
              <a:t>김태형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6" y="1204861"/>
            <a:ext cx="7630590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5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워크플로우</a:t>
            </a:r>
            <a:r>
              <a:rPr lang="ko-KR" altLang="en-US" sz="1600" dirty="0"/>
              <a:t> 차트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황서영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6" y="954509"/>
            <a:ext cx="7725853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Part 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사전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7937" y="356349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요구사항 정의서 및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워크플로우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 차트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937" y="449699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"/>
                <a:cs typeface="+mn-cs"/>
              </a:rPr>
              <a:t>3. 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"/>
                <a:cs typeface="+mn-cs"/>
              </a:rPr>
              <a:t> 설계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7937" y="403024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/>
                <a:cs typeface="+mn-cs"/>
              </a:rPr>
              <a:t>화면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92DF9-2019-2B3E-51E4-3D24014E0B48}"/>
              </a:ext>
            </a:extLst>
          </p:cNvPr>
          <p:cNvSpPr txBox="1"/>
          <p:nvPr/>
        </p:nvSpPr>
        <p:spPr>
          <a:xfrm>
            <a:off x="737937" y="496374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ko-KR" altLang="en-US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주요기능 </a:t>
            </a:r>
            <a:r>
              <a:rPr lang="en-US" altLang="ko-KR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 시스템 </a:t>
            </a:r>
            <a:r>
              <a:rPr lang="ko-KR" altLang="en-US" dirty="0" err="1">
                <a:solidFill>
                  <a:srgbClr val="FFFFFF">
                    <a:lumMod val="50000"/>
                  </a:srgbClr>
                </a:solidFill>
                <a:latin typeface="Pretendard"/>
              </a:rPr>
              <a:t>아키텍쳐</a:t>
            </a:r>
            <a:r>
              <a:rPr lang="en-US" altLang="ko-KR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 알고리즘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83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457420" y="2483783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883585" y="302811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1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883585" y="35552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20189" y="4019382"/>
            <a:ext cx="1548822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소개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359468" y="2224513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2772877" y="3696569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199042" y="4240905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1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199042" y="4768016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199042" y="5232167"/>
            <a:ext cx="1343638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역할 분담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일정 계획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2674925" y="3437299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5025066" y="2479024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5451231" y="302336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1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5451231" y="3550471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5487835" y="4014623"/>
            <a:ext cx="1936749" cy="21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화면 설계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DB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요구사항 정의서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워크플로우 차트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주요기능 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    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시스템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아키텍쳐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     알고리즘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4927114" y="2055280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7871306" y="3696569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8297471" y="4240905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1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8297471" y="4768016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8334075" y="5232168"/>
            <a:ext cx="2319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화면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기능 구현 및 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  코드 상세 설명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7773354" y="3272825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10021417" y="2479024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10447582" y="302336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05</a:t>
            </a:r>
            <a:endParaRPr lang="ko-KR" altLang="en-US" sz="1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10447582" y="35504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점검사항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10484186" y="4014623"/>
            <a:ext cx="1274708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중간점검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최종점검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923465" y="2055280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화면 설계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김남원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헤더 페이지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80000"/>
            <a:ext cx="8611802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6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화면 설계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김남원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도서 페이지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80000"/>
            <a:ext cx="8602275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7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화면 설계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김남원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도서 결제 페이지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80000"/>
            <a:ext cx="864990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13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화면 설계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황준하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메인 페이지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80000"/>
            <a:ext cx="8630854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5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화면 설계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황준하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내 정보 페이지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80000"/>
            <a:ext cx="8621328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7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화면 설계 </a:t>
            </a:r>
            <a:r>
              <a:rPr lang="en-US" altLang="ko-KR" sz="1600" dirty="0"/>
              <a:t>(</a:t>
            </a:r>
            <a:r>
              <a:rPr lang="ko-KR" altLang="en-US" sz="1600" dirty="0"/>
              <a:t>김태형 </a:t>
            </a:r>
            <a:r>
              <a:rPr lang="en-US" altLang="ko-KR" sz="1600" dirty="0"/>
              <a:t>– </a:t>
            </a:r>
            <a:r>
              <a:rPr lang="ko-KR" altLang="en-US" sz="1600" dirty="0"/>
              <a:t>강의 페이지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80000"/>
            <a:ext cx="8630854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2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화면 설계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황서영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로그인 페이지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80000"/>
            <a:ext cx="8640381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3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화면 설계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황서영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회원가입 페이지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80000"/>
            <a:ext cx="863085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4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Part 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사전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7937" y="356349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요구사항 정의서 및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워크플로우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 차트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937" y="449699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/>
                <a:cs typeface="+mn-cs"/>
              </a:rPr>
              <a:t>3. 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/>
                <a:cs typeface="+mn-cs"/>
              </a:rPr>
              <a:t> 설계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7937" y="403024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"/>
                <a:cs typeface="+mn-cs"/>
              </a:rPr>
              <a:t>화면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91C7F9-8E18-66BB-63C2-E48AE1FEC2CF}"/>
              </a:ext>
            </a:extLst>
          </p:cNvPr>
          <p:cNvSpPr txBox="1"/>
          <p:nvPr/>
        </p:nvSpPr>
        <p:spPr>
          <a:xfrm>
            <a:off x="737937" y="496374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ko-KR" altLang="en-US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주요기능 </a:t>
            </a:r>
            <a:r>
              <a:rPr lang="en-US" altLang="ko-KR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 시스템 </a:t>
            </a:r>
            <a:r>
              <a:rPr lang="ko-KR" altLang="en-US" dirty="0" err="1">
                <a:solidFill>
                  <a:srgbClr val="FFFFFF">
                    <a:lumMod val="50000"/>
                  </a:srgbClr>
                </a:solidFill>
                <a:latin typeface="Pretendard"/>
              </a:rPr>
              <a:t>아키텍쳐</a:t>
            </a:r>
            <a:r>
              <a:rPr lang="en-US" altLang="ko-KR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rgbClr val="FFFFFF">
                    <a:lumMod val="50000"/>
                  </a:srgbClr>
                </a:solidFill>
                <a:latin typeface="Pretendard"/>
              </a:rPr>
              <a:t> 알고리즘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8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DB </a:t>
            </a:r>
            <a:r>
              <a:rPr lang="ko-KR" altLang="en-US" sz="1600" dirty="0"/>
              <a:t>설계 </a:t>
            </a:r>
            <a:r>
              <a:rPr lang="en-US" altLang="ko-KR" sz="1600" dirty="0"/>
              <a:t>(</a:t>
            </a:r>
            <a:r>
              <a:rPr lang="ko-KR" altLang="en-US" sz="1600" dirty="0"/>
              <a:t>전체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" y="884252"/>
            <a:ext cx="11876242" cy="48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3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37937" y="3429000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사이트 소개</a:t>
            </a: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DB </a:t>
            </a:r>
            <a:r>
              <a:rPr lang="ko-KR" altLang="en-US" sz="1600" dirty="0"/>
              <a:t>설계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김남원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58" y="857680"/>
            <a:ext cx="7831161" cy="52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4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DB </a:t>
            </a:r>
            <a:r>
              <a:rPr lang="ko-KR" altLang="en-US" sz="1600" dirty="0"/>
              <a:t>설계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황준하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5" y="821658"/>
            <a:ext cx="8451030" cy="56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DB </a:t>
            </a:r>
            <a:r>
              <a:rPr lang="ko-KR" altLang="en-US" sz="1600" dirty="0"/>
              <a:t>설계 </a:t>
            </a:r>
            <a:r>
              <a:rPr lang="en-US" altLang="ko-KR" sz="1600" dirty="0"/>
              <a:t>(</a:t>
            </a:r>
            <a:r>
              <a:rPr lang="ko-KR" altLang="en-US" sz="1600" dirty="0"/>
              <a:t>김태형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2" y="857680"/>
            <a:ext cx="8552236" cy="47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7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사전 설계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DB </a:t>
            </a:r>
            <a:r>
              <a:rPr lang="ko-KR" altLang="en-US" sz="1600" dirty="0"/>
              <a:t>설계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황서영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2" y="857680"/>
            <a:ext cx="8531828" cy="57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3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Part 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사전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7937" y="356349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요구사항 정의서 및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워크플로우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Pretendard"/>
                <a:cs typeface="+mn-cs"/>
              </a:rPr>
              <a:t> 차트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937" y="449699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Pretendard"/>
                <a:cs typeface="+mn-cs"/>
              </a:rPr>
              <a:t>3. 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Pretendard"/>
                <a:cs typeface="+mn-cs"/>
              </a:rPr>
              <a:t> 설계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7937" y="403024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etendard"/>
                <a:cs typeface="+mn-cs"/>
              </a:rPr>
              <a:t>화면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91C7F9-8E18-66BB-63C2-E48AE1FEC2CF}"/>
              </a:ext>
            </a:extLst>
          </p:cNvPr>
          <p:cNvSpPr txBox="1"/>
          <p:nvPr/>
        </p:nvSpPr>
        <p:spPr>
          <a:xfrm>
            <a:off x="737937" y="4963747"/>
            <a:ext cx="4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Pretendard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Pretendard"/>
              </a:rPr>
              <a:t>주요기능 </a:t>
            </a:r>
            <a:r>
              <a:rPr lang="en-US" altLang="ko-KR" dirty="0">
                <a:solidFill>
                  <a:schemeClr val="bg1"/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Pretendard"/>
              </a:rPr>
              <a:t> 시스템 </a:t>
            </a:r>
            <a:r>
              <a:rPr lang="ko-KR" altLang="en-US" dirty="0" err="1">
                <a:solidFill>
                  <a:schemeClr val="bg1"/>
                </a:solidFill>
                <a:latin typeface="Pretendard"/>
              </a:rPr>
              <a:t>아키텍쳐</a:t>
            </a:r>
            <a:r>
              <a:rPr lang="en-US" altLang="ko-KR" dirty="0">
                <a:solidFill>
                  <a:schemeClr val="bg1"/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Pretendard"/>
              </a:rPr>
              <a:t> 알고리즘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951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주요기능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5DB7E81-DC3A-F913-029A-7EC8686EE1A0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:$F$3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460" y="857679"/>
            <a:ext cx="11522017" cy="546322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538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시스템 </a:t>
            </a:r>
            <a:r>
              <a:rPr lang="ko-KR" altLang="en-US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아키텍쳐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3EF776-FCCB-8912-1080-8B00B5CB55C3}"/>
              </a:ext>
            </a:extLst>
          </p:cNvPr>
          <p:cNvSpPr txBox="1"/>
          <p:nvPr/>
        </p:nvSpPr>
        <p:spPr>
          <a:xfrm>
            <a:off x="6078513" y="1939385"/>
            <a:ext cx="5655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MVC</a:t>
            </a:r>
            <a:r>
              <a:rPr lang="ko-KR" altLang="en-US" dirty="0"/>
              <a:t> 패턴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Model : </a:t>
            </a:r>
            <a:r>
              <a:rPr lang="ko-KR" altLang="en-US" dirty="0"/>
              <a:t>데이터베이스에 상호작용하는 부분으로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개인정보</a:t>
            </a:r>
            <a:r>
              <a:rPr lang="en-US" altLang="ko-KR" dirty="0"/>
              <a:t>, </a:t>
            </a:r>
            <a:r>
              <a:rPr lang="ko-KR" altLang="en-US" dirty="0"/>
              <a:t>강의</a:t>
            </a:r>
            <a:r>
              <a:rPr lang="en-US" altLang="ko-KR" dirty="0"/>
              <a:t>, </a:t>
            </a:r>
            <a:r>
              <a:rPr lang="ko-KR" altLang="en-US" dirty="0"/>
              <a:t>책 등이 있다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View: </a:t>
            </a:r>
            <a:r>
              <a:rPr lang="ko-KR" altLang="en-US" dirty="0"/>
              <a:t>사용자에게 보여지는 인터페이스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회원가입 폼</a:t>
            </a:r>
            <a:r>
              <a:rPr lang="en-US" altLang="ko-KR" dirty="0"/>
              <a:t>, </a:t>
            </a:r>
            <a:r>
              <a:rPr lang="ko-KR" altLang="en-US" dirty="0"/>
              <a:t>로그인 폼</a:t>
            </a:r>
            <a:r>
              <a:rPr lang="en-US" altLang="ko-KR" dirty="0"/>
              <a:t>,</a:t>
            </a:r>
            <a:r>
              <a:rPr lang="ko-KR" altLang="en-US" dirty="0"/>
              <a:t> 강의목록 </a:t>
            </a:r>
            <a:r>
              <a:rPr lang="en-US" altLang="ko-KR" dirty="0"/>
              <a:t>, </a:t>
            </a:r>
            <a:r>
              <a:rPr lang="ko-KR" altLang="en-US" dirty="0" err="1"/>
              <a:t>책목록등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Controller : </a:t>
            </a:r>
            <a:r>
              <a:rPr lang="ko-KR" altLang="en-US" dirty="0"/>
              <a:t>사용자의 </a:t>
            </a:r>
            <a:r>
              <a:rPr lang="ko-KR" altLang="en-US" dirty="0" err="1"/>
              <a:t>입력처리및</a:t>
            </a:r>
            <a:r>
              <a:rPr lang="en-US" altLang="ko-KR" dirty="0"/>
              <a:t> </a:t>
            </a:r>
            <a:r>
              <a:rPr lang="ko-KR" altLang="en-US" dirty="0"/>
              <a:t>모델과 뷰를 연결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북마크</a:t>
            </a:r>
            <a:r>
              <a:rPr lang="en-US" altLang="ko-KR" dirty="0"/>
              <a:t>, </a:t>
            </a:r>
            <a:r>
              <a:rPr lang="ko-KR" altLang="en-US" dirty="0" err="1"/>
              <a:t>구매로직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0998AA-728B-E496-F5F6-CDEB3F9C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4" y="1538264"/>
            <a:ext cx="6054839" cy="29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시스템 </a:t>
            </a:r>
            <a:r>
              <a:rPr lang="ko-KR" altLang="en-US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아키텍쳐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8B86526-7F99-6EB9-512A-3678F2CE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6" y="1070280"/>
            <a:ext cx="6115055" cy="3865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EF776-FCCB-8912-1080-8B00B5CB55C3}"/>
              </a:ext>
            </a:extLst>
          </p:cNvPr>
          <p:cNvSpPr txBox="1"/>
          <p:nvPr/>
        </p:nvSpPr>
        <p:spPr>
          <a:xfrm>
            <a:off x="6096000" y="1571856"/>
            <a:ext cx="56550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RESTful API </a:t>
            </a:r>
            <a:r>
              <a:rPr lang="ko-KR" altLang="en-US" dirty="0"/>
              <a:t>구조 이용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Post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meminfo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회원가입</a:t>
            </a:r>
            <a:r>
              <a:rPr lang="en-US" altLang="ko-KR" dirty="0"/>
              <a:t>)   :/signup</a:t>
            </a:r>
          </a:p>
          <a:p>
            <a:r>
              <a:rPr lang="en-US" altLang="ko-KR" dirty="0"/>
              <a:t>Post/</a:t>
            </a:r>
            <a:r>
              <a:rPr lang="ko-KR" altLang="en-US" dirty="0"/>
              <a:t> </a:t>
            </a:r>
            <a:r>
              <a:rPr lang="en-US" altLang="ko-KR" dirty="0"/>
              <a:t>login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  : /login</a:t>
            </a:r>
          </a:p>
          <a:p>
            <a:r>
              <a:rPr lang="en-US" altLang="ko-KR" dirty="0"/>
              <a:t>Post/ bookmark(</a:t>
            </a:r>
            <a:r>
              <a:rPr lang="ko-KR" altLang="en-US" dirty="0"/>
              <a:t>북마크</a:t>
            </a:r>
            <a:r>
              <a:rPr lang="en-US" altLang="ko-KR" dirty="0"/>
              <a:t>) :/bookmark/{lecture}</a:t>
            </a:r>
          </a:p>
          <a:p>
            <a:r>
              <a:rPr lang="en-US" altLang="ko-KR" dirty="0"/>
              <a:t>Post/ </a:t>
            </a:r>
            <a:r>
              <a:rPr lang="en-US" altLang="ko-KR" dirty="0" err="1"/>
              <a:t>buybook</a:t>
            </a:r>
            <a:r>
              <a:rPr lang="en-US" altLang="ko-KR" dirty="0"/>
              <a:t>(</a:t>
            </a:r>
            <a:r>
              <a:rPr lang="ko-KR" altLang="en-US" dirty="0"/>
              <a:t>책 구매</a:t>
            </a:r>
            <a:r>
              <a:rPr lang="en-US" altLang="ko-KR" dirty="0"/>
              <a:t>) :/</a:t>
            </a:r>
            <a:r>
              <a:rPr lang="en-US" altLang="ko-KR" dirty="0" err="1"/>
              <a:t>buybook</a:t>
            </a:r>
            <a:r>
              <a:rPr lang="en-US" altLang="ko-KR" dirty="0"/>
              <a:t>/{</a:t>
            </a:r>
            <a:r>
              <a:rPr lang="en-US" altLang="ko-KR" dirty="0" err="1"/>
              <a:t>cbook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ko-KR" altLang="en-US" dirty="0"/>
              <a:t>각 기능이 독립된 </a:t>
            </a:r>
            <a:r>
              <a:rPr lang="ko-KR" altLang="en-US" dirty="0" err="1"/>
              <a:t>엔드포인트로</a:t>
            </a:r>
            <a:r>
              <a:rPr lang="ko-KR" altLang="en-US" dirty="0"/>
              <a:t> 구현되어 클라이언트간 통신을 </a:t>
            </a:r>
            <a:r>
              <a:rPr lang="en-US" altLang="ko-KR" dirty="0"/>
              <a:t>API</a:t>
            </a:r>
            <a:r>
              <a:rPr lang="ko-KR" altLang="en-US" dirty="0"/>
              <a:t>요청과 응답으로 처리 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BACADD-4CC2-ADF2-8D5D-30081527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2" y="4887306"/>
            <a:ext cx="11222016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0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알고리즘 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3EF776-FCCB-8912-1080-8B00B5CB55C3}"/>
              </a:ext>
            </a:extLst>
          </p:cNvPr>
          <p:cNvSpPr txBox="1"/>
          <p:nvPr/>
        </p:nvSpPr>
        <p:spPr>
          <a:xfrm>
            <a:off x="6285391" y="2123793"/>
            <a:ext cx="56550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콘텐츠 기반 필터링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/>
              <a:t>사용자가 이전에 선호했던 강의의 속성을 분석</a:t>
            </a:r>
            <a:endParaRPr lang="en-US" altLang="ko-KR" dirty="0"/>
          </a:p>
          <a:p>
            <a:r>
              <a:rPr lang="ko-KR" altLang="en-US" dirty="0"/>
              <a:t>유사한 강의를 추천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 err="1"/>
              <a:t>롱테일</a:t>
            </a:r>
            <a:r>
              <a:rPr lang="ko-KR" altLang="en-US" dirty="0"/>
              <a:t> 문제 발생</a:t>
            </a:r>
            <a:r>
              <a:rPr lang="en-US" altLang="ko-KR" dirty="0"/>
              <a:t>(</a:t>
            </a:r>
            <a:r>
              <a:rPr lang="ko-KR" altLang="en-US" dirty="0"/>
              <a:t>인기 컨텐츠의 비대칭적 쏠림 현상 발생</a:t>
            </a:r>
            <a:r>
              <a:rPr lang="en-US" altLang="ko-KR" dirty="0"/>
              <a:t>)  </a:t>
            </a:r>
            <a:r>
              <a:rPr lang="ko-KR" altLang="en-US" dirty="0"/>
              <a:t>해결 방안</a:t>
            </a:r>
            <a:r>
              <a:rPr lang="en-US" altLang="ko-KR" dirty="0"/>
              <a:t>: </a:t>
            </a:r>
            <a:r>
              <a:rPr lang="ko-KR" altLang="en-US" dirty="0"/>
              <a:t>새로운 강의의 메타데이터를</a:t>
            </a:r>
            <a:endParaRPr lang="en-US" altLang="ko-KR" dirty="0"/>
          </a:p>
          <a:p>
            <a:r>
              <a:rPr lang="ko-KR" altLang="en-US" dirty="0"/>
              <a:t> 강화하기 위해 강사</a:t>
            </a:r>
            <a:r>
              <a:rPr lang="en-US" altLang="ko-KR" dirty="0"/>
              <a:t>, </a:t>
            </a:r>
            <a:r>
              <a:rPr lang="ko-KR" altLang="en-US" dirty="0"/>
              <a:t>주제</a:t>
            </a:r>
            <a:r>
              <a:rPr lang="en-US" altLang="ko-KR" dirty="0"/>
              <a:t>, </a:t>
            </a:r>
            <a:r>
              <a:rPr lang="ko-KR" altLang="en-US" dirty="0"/>
              <a:t>관련 강의 등과 연관된 정보를 추가로 제공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94DC2-7DDF-5E52-2BCC-B567E578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9" y="1664314"/>
            <a:ext cx="5613211" cy="322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1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알고리즘 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3EF776-FCCB-8912-1080-8B00B5CB55C3}"/>
              </a:ext>
            </a:extLst>
          </p:cNvPr>
          <p:cNvSpPr txBox="1"/>
          <p:nvPr/>
        </p:nvSpPr>
        <p:spPr>
          <a:xfrm>
            <a:off x="6285391" y="2123793"/>
            <a:ext cx="5655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기반 협업 필터링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/>
              <a:t>유사점을 지닌 책</a:t>
            </a:r>
            <a:r>
              <a:rPr lang="en-US" altLang="ko-KR" dirty="0"/>
              <a:t> </a:t>
            </a:r>
            <a:r>
              <a:rPr lang="ko-KR" altLang="en-US" dirty="0"/>
              <a:t>과 참고서상품을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pple SD Gothic Neo"/>
              </a:rPr>
              <a:t>연관규칙 분석을 통해 상품 추천</a:t>
            </a:r>
            <a:endParaRPr lang="en-US" altLang="ko-KR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Apple SD Gothic Neo"/>
            </a:endParaRPr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소비자의 취향이나 특성을 고려하지 못하는</a:t>
            </a:r>
            <a:endParaRPr lang="en-US" altLang="ko-KR" dirty="0"/>
          </a:p>
          <a:p>
            <a:r>
              <a:rPr lang="ko-KR" altLang="en-US" dirty="0"/>
              <a:t> 문제 발생</a:t>
            </a:r>
            <a:r>
              <a:rPr lang="en-US" altLang="ko-KR" dirty="0"/>
              <a:t>(</a:t>
            </a:r>
            <a:r>
              <a:rPr lang="ko-KR" altLang="en-US" dirty="0"/>
              <a:t>해결방안</a:t>
            </a:r>
            <a:r>
              <a:rPr lang="en-US" altLang="ko-KR" dirty="0"/>
              <a:t>: </a:t>
            </a:r>
            <a:r>
              <a:rPr lang="ko-KR" altLang="en-US" dirty="0"/>
              <a:t>다양성확보를 위해 인기 있는 </a:t>
            </a:r>
            <a:endParaRPr lang="en-US" altLang="ko-KR" dirty="0"/>
          </a:p>
          <a:p>
            <a:r>
              <a:rPr lang="ko-KR" altLang="en-US" dirty="0"/>
              <a:t>상품과 덜 인기있는 상품을  균형 있게 추천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DBB4B-AD29-015D-7F61-AA858F25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0" y="1845976"/>
            <a:ext cx="5812126" cy="31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0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소개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6462347" cy="56883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842233" y="85768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인터넷 강의 사이트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42233" y="2632841"/>
            <a:ext cx="4745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수험생을 대상으로</a:t>
            </a:r>
            <a:r>
              <a:rPr lang="en-US" altLang="ko-KR" dirty="0"/>
              <a:t>, </a:t>
            </a:r>
            <a:r>
              <a:rPr lang="ko-KR" altLang="en-US" dirty="0"/>
              <a:t>본인이 희망하는 해당 과목의 월 </a:t>
            </a:r>
            <a:r>
              <a:rPr lang="ko-KR" altLang="en-US" dirty="0" err="1"/>
              <a:t>구독권을</a:t>
            </a:r>
            <a:r>
              <a:rPr lang="ko-KR" altLang="en-US" dirty="0"/>
              <a:t> 구매함으로써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인터넷 강의 동영상과 교재로 학습하는 것을 목적으로</a:t>
            </a:r>
            <a:r>
              <a:rPr lang="en-US" altLang="ko-KR" dirty="0"/>
              <a:t> </a:t>
            </a:r>
            <a:r>
              <a:rPr lang="ko-KR" altLang="en-US" dirty="0"/>
              <a:t>해당 사이트를 이용할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24808" y="6238206"/>
            <a:ext cx="2065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참고 사이트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이투스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구현 상세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김남원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2" y="742840"/>
            <a:ext cx="8021169" cy="6039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97" y="1327855"/>
            <a:ext cx="3900311" cy="25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5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김남원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2" y="742840"/>
            <a:ext cx="8021169" cy="6039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8" y="2017954"/>
            <a:ext cx="4062883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김남원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2" y="742840"/>
            <a:ext cx="8021169" cy="6039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44" y="1485820"/>
            <a:ext cx="1686160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8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김남원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2" y="742840"/>
            <a:ext cx="8021169" cy="6039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2" y="1305900"/>
            <a:ext cx="3410703" cy="25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김남원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03" y="857680"/>
            <a:ext cx="7627705" cy="56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김남원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2" y="742840"/>
            <a:ext cx="8011643" cy="603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06" y="1351280"/>
            <a:ext cx="2652698" cy="25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2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김남원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2" y="742840"/>
            <a:ext cx="8011643" cy="60301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29" y="1327104"/>
            <a:ext cx="3759906" cy="247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0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김남원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7" y="954508"/>
            <a:ext cx="8620933" cy="566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8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김남원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2" y="742840"/>
            <a:ext cx="8011643" cy="60301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31" y="1180956"/>
            <a:ext cx="2332008" cy="25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4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Part 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FFFFFF"/>
                </a:solidFill>
                <a:latin typeface="Pretendard"/>
              </a:rPr>
              <a:t>프로젝트 계획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37937" y="3444321"/>
            <a:ext cx="15488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역할 분담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 </a:t>
            </a:r>
            <a:r>
              <a:rPr lang="ko-KR" altLang="en-US" dirty="0">
                <a:solidFill>
                  <a:schemeClr val="bg1"/>
                </a:solidFill>
              </a:rPr>
              <a:t>계획 일정</a:t>
            </a:r>
          </a:p>
        </p:txBody>
      </p:sp>
    </p:spTree>
    <p:extLst>
      <p:ext uri="{BB962C8B-B14F-4D97-AF65-F5344CB8AC3E}">
        <p14:creationId xmlns:p14="http://schemas.microsoft.com/office/powerpoint/2010/main" val="386744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김남원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40" y="839669"/>
            <a:ext cx="5300526" cy="58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4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황준하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2" y="742840"/>
            <a:ext cx="8059275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황준하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3044" y="742840"/>
            <a:ext cx="797978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황준하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69" y="742840"/>
            <a:ext cx="8021169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김태형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C97CED-6746-146F-16CC-52C8C7816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2" y="821658"/>
            <a:ext cx="7795974" cy="58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20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김태형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18D47F-40FA-AD84-60B1-FC001DCD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042" y="857680"/>
            <a:ext cx="7966560" cy="57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3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황서영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271" y="954509"/>
            <a:ext cx="8485505" cy="50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7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황서영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54" y="954508"/>
            <a:ext cx="8759655" cy="51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4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황서영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86" y="954509"/>
            <a:ext cx="7894891" cy="51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구현 상세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황서영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56" y="954509"/>
            <a:ext cx="8291760" cy="53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8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58739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역할분담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59061" y="2012272"/>
            <a:ext cx="1975148" cy="319182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6" y="2259752"/>
            <a:ext cx="1600898" cy="160089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21470" y="2083138"/>
            <a:ext cx="8492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latin typeface="+mj-ea"/>
                <a:ea typeface="+mj-ea"/>
              </a:rPr>
              <a:t>김남원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6382" y="3961833"/>
            <a:ext cx="21477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참고서 및 자료 페이지      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담당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화면 설계서 양식 제작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386" y="2012271"/>
            <a:ext cx="1975148" cy="319182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95" y="2231992"/>
            <a:ext cx="1704150" cy="17041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63638" y="2105865"/>
            <a:ext cx="812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김태형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93550" y="3993603"/>
            <a:ext cx="17584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강의 페이지 담당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요구사항 정의서 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양식 제작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프로젝트 일정표 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양식 제작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68948" y="2012271"/>
            <a:ext cx="1975148" cy="319182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228" y="2292564"/>
            <a:ext cx="1677650" cy="167765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053227" y="2117692"/>
            <a:ext cx="11831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latin typeface="+mj-ea"/>
                <a:ea typeface="+mj-ea"/>
              </a:rPr>
              <a:t>황준하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07935" y="4016251"/>
            <a:ext cx="19361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마이 페이지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메인 페이지 담당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 err="1">
                <a:latin typeface="+mj-ea"/>
                <a:ea typeface="+mj-ea"/>
              </a:rPr>
              <a:t>워크플로우</a:t>
            </a:r>
            <a:r>
              <a:rPr lang="ko-KR" altLang="en-US" sz="1400" b="1" dirty="0">
                <a:latin typeface="+mj-ea"/>
                <a:ea typeface="+mj-ea"/>
              </a:rPr>
              <a:t> 차트    양식 제작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163708" y="2012271"/>
            <a:ext cx="1975148" cy="319182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04" y="2425145"/>
            <a:ext cx="1550648" cy="155064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163707" y="2134928"/>
            <a:ext cx="775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latin typeface="+mj-ea"/>
                <a:ea typeface="+mj-ea"/>
              </a:rPr>
              <a:t>황서영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095510" y="4033487"/>
            <a:ext cx="21420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회원가입 페이지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로그인 페이지 담당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-PPT </a:t>
            </a:r>
            <a:r>
              <a:rPr lang="ko-KR" altLang="en-US" sz="1400" b="1" dirty="0">
                <a:latin typeface="+mj-ea"/>
                <a:ea typeface="+mj-ea"/>
              </a:rPr>
              <a:t>제작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955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자연이(가) 표시된 사진&#10;&#10;자동 생성된 설명">
            <a:extLst>
              <a:ext uri="{FF2B5EF4-FFF2-40B4-BE49-F238E27FC236}">
                <a16:creationId xmlns:a16="http://schemas.microsoft.com/office/drawing/2014/main" id="{5FD93DC5-5D04-E462-E369-2F5936CB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점검사항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3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점검 사항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주차</a:t>
            </a:r>
            <a:r>
              <a:rPr lang="en-US" altLang="ko-KR" sz="1600" dirty="0"/>
              <a:t>-</a:t>
            </a:r>
            <a:r>
              <a:rPr lang="ko-KR" altLang="en-US" sz="1600" dirty="0"/>
              <a:t>피드백 </a:t>
            </a:r>
            <a:r>
              <a:rPr lang="ko-KR" altLang="en-US" sz="1600" dirty="0" err="1"/>
              <a:t>반영사항</a:t>
            </a:r>
            <a:endParaRPr lang="ko-KR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153688" y="857680"/>
            <a:ext cx="998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화면 설계서</a:t>
            </a:r>
            <a:endParaRPr lang="en-US" altLang="ko-KR" dirty="0"/>
          </a:p>
          <a:p>
            <a:r>
              <a:rPr lang="en-US" altLang="ko-KR" dirty="0"/>
              <a:t>-X</a:t>
            </a:r>
            <a:r>
              <a:rPr lang="ko-KR" altLang="en-US" dirty="0"/>
              <a:t>표시 구체적인 이미지 예제 표현 적용  </a:t>
            </a:r>
            <a:r>
              <a:rPr lang="en-US" altLang="ko-KR" dirty="0"/>
              <a:t>&gt;&gt;  6/4(</a:t>
            </a:r>
            <a:r>
              <a:rPr lang="ko-KR" altLang="en-US" dirty="0"/>
              <a:t>화</a:t>
            </a:r>
            <a:r>
              <a:rPr lang="en-US" altLang="ko-KR" dirty="0"/>
              <a:t>) </a:t>
            </a:r>
            <a:r>
              <a:rPr lang="ko-KR" altLang="en-US" dirty="0" err="1"/>
              <a:t>수정완료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유효성</a:t>
            </a:r>
            <a:r>
              <a:rPr lang="en-US" altLang="ko-KR" dirty="0"/>
              <a:t>/</a:t>
            </a:r>
            <a:r>
              <a:rPr lang="ko-KR" altLang="en-US" dirty="0"/>
              <a:t>권한에 대한 표시 필요 </a:t>
            </a:r>
            <a:r>
              <a:rPr lang="en-US" altLang="ko-KR" dirty="0"/>
              <a:t>&gt;&gt; 6/4(</a:t>
            </a:r>
            <a:r>
              <a:rPr lang="ko-KR" altLang="en-US" dirty="0"/>
              <a:t>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수정완료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데이터 베이스</a:t>
            </a:r>
            <a:r>
              <a:rPr lang="en-US" altLang="ko-KR" dirty="0"/>
              <a:t>(DB) </a:t>
            </a:r>
            <a:r>
              <a:rPr lang="ko-KR" altLang="en-US" dirty="0"/>
              <a:t>설계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물리적설계</a:t>
            </a:r>
            <a:r>
              <a:rPr lang="en-US" altLang="ko-KR" dirty="0"/>
              <a:t>(</a:t>
            </a:r>
            <a:r>
              <a:rPr lang="ko-KR" altLang="en-US" dirty="0" err="1"/>
              <a:t>실제컬럼</a:t>
            </a:r>
            <a:r>
              <a:rPr lang="en-US" altLang="ko-KR" dirty="0"/>
              <a:t>) </a:t>
            </a:r>
            <a:r>
              <a:rPr lang="ko-KR" altLang="en-US" dirty="0"/>
              <a:t>보다는 </a:t>
            </a:r>
            <a:r>
              <a:rPr lang="ko-KR" altLang="en-US" dirty="0" err="1"/>
              <a:t>논리적설계</a:t>
            </a:r>
            <a:r>
              <a:rPr lang="en-US" altLang="ko-KR" dirty="0"/>
              <a:t>(</a:t>
            </a:r>
            <a:r>
              <a:rPr lang="ko-KR" altLang="en-US" dirty="0"/>
              <a:t>한글로 쉽게 </a:t>
            </a:r>
            <a:r>
              <a:rPr lang="ko-KR" altLang="en-US" dirty="0" err="1"/>
              <a:t>이해가능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en-US" altLang="ko-KR" dirty="0"/>
              <a:t>PPT</a:t>
            </a:r>
            <a:r>
              <a:rPr lang="ko-KR" altLang="en-US" dirty="0"/>
              <a:t>자료에는 설명 필요 </a:t>
            </a:r>
            <a:endParaRPr lang="en-US" altLang="ko-KR" dirty="0"/>
          </a:p>
          <a:p>
            <a:r>
              <a:rPr lang="en-US" altLang="ko-KR" dirty="0"/>
              <a:t>&gt;&gt;  6/4(</a:t>
            </a:r>
            <a:r>
              <a:rPr lang="ko-KR" altLang="en-US" dirty="0"/>
              <a:t>화</a:t>
            </a:r>
            <a:r>
              <a:rPr lang="en-US" altLang="ko-KR" dirty="0"/>
              <a:t>)</a:t>
            </a:r>
            <a:r>
              <a:rPr lang="ko-KR" altLang="en-US" dirty="0"/>
              <a:t> 완료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다음 프로젝트 부터 구체적 테이블 제외하고 </a:t>
            </a:r>
            <a:r>
              <a:rPr lang="en-US" altLang="ko-KR" dirty="0" err="1"/>
              <a:t>erd</a:t>
            </a:r>
            <a:r>
              <a:rPr lang="ko-KR" altLang="en-US" dirty="0"/>
              <a:t>로만 표현 </a:t>
            </a:r>
            <a:r>
              <a:rPr lang="en-US" altLang="ko-KR" dirty="0"/>
              <a:t>&gt;&gt; </a:t>
            </a:r>
            <a:r>
              <a:rPr lang="ko-KR" altLang="en-US" dirty="0"/>
              <a:t>미완 </a:t>
            </a:r>
            <a:r>
              <a:rPr lang="en-US" altLang="ko-KR" dirty="0"/>
              <a:t>(</a:t>
            </a:r>
            <a:r>
              <a:rPr lang="ko-KR" altLang="en-US" dirty="0"/>
              <a:t>시간상 생략 예정</a:t>
            </a:r>
            <a:r>
              <a:rPr lang="en-US" altLang="ko-KR" dirty="0"/>
              <a:t>)</a:t>
            </a:r>
          </a:p>
          <a:p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/>
              <a:t>요구사항 정의서</a:t>
            </a:r>
            <a:r>
              <a:rPr lang="en-US" altLang="ko-KR" dirty="0"/>
              <a:t> :</a:t>
            </a:r>
            <a:r>
              <a:rPr lang="ko-KR" altLang="en-US" dirty="0"/>
              <a:t> 내 정보 입력이 부실함</a:t>
            </a:r>
            <a:r>
              <a:rPr lang="en-US" altLang="ko-KR" dirty="0"/>
              <a:t>.(</a:t>
            </a:r>
            <a:r>
              <a:rPr lang="ko-KR" altLang="en-US" dirty="0"/>
              <a:t>구체적으로 어떤 자료가 입력되는지 기술 필요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그 외 다른 수정 삭제 내용도 수정 </a:t>
            </a:r>
            <a:r>
              <a:rPr lang="en-US" altLang="ko-KR" dirty="0"/>
              <a:t>&gt;&gt; 6/4(</a:t>
            </a:r>
            <a:r>
              <a:rPr lang="ko-KR" altLang="en-US" dirty="0"/>
              <a:t>화</a:t>
            </a:r>
            <a:r>
              <a:rPr lang="en-US" altLang="ko-KR" dirty="0"/>
              <a:t>) </a:t>
            </a:r>
            <a:r>
              <a:rPr lang="ko-KR" altLang="en-US" dirty="0" err="1"/>
              <a:t>수정완료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4. </a:t>
            </a:r>
            <a:r>
              <a:rPr lang="ko-KR" altLang="en-US" dirty="0" err="1"/>
              <a:t>워크플로우</a:t>
            </a:r>
            <a:r>
              <a:rPr lang="ko-KR" altLang="en-US" dirty="0"/>
              <a:t> 차트</a:t>
            </a:r>
            <a:r>
              <a:rPr lang="en-US" altLang="ko-KR" dirty="0"/>
              <a:t> :</a:t>
            </a:r>
            <a:r>
              <a:rPr lang="ko-KR" altLang="en-US" dirty="0"/>
              <a:t> 일방적인 간단한 양식으로만 작성함</a:t>
            </a:r>
            <a:r>
              <a:rPr lang="en-US" altLang="ko-KR" dirty="0"/>
              <a:t>. </a:t>
            </a:r>
            <a:r>
              <a:rPr lang="ko-KR" altLang="en-US" dirty="0"/>
              <a:t>올바른 작성법의 예시로</a:t>
            </a:r>
            <a:r>
              <a:rPr lang="en-US" altLang="ko-KR" dirty="0"/>
              <a:t>,</a:t>
            </a:r>
            <a:r>
              <a:rPr lang="ko-KR" altLang="en-US" dirty="0"/>
              <a:t> 로그인 유효성 </a:t>
            </a:r>
            <a:r>
              <a:rPr lang="en-US" altLang="ko-KR" dirty="0"/>
              <a:t>CHECK</a:t>
            </a:r>
            <a:r>
              <a:rPr lang="ko-KR" altLang="en-US" dirty="0"/>
              <a:t>가 되지 않을 때</a:t>
            </a:r>
            <a:r>
              <a:rPr lang="en-US" altLang="ko-KR" dirty="0"/>
              <a:t>, </a:t>
            </a:r>
            <a:r>
              <a:rPr lang="ko-KR" altLang="en-US" dirty="0"/>
              <a:t>어떤 방식으로 처리할지에 대한 기술 등의 구체적인 내용으로 양식 작성이 필요함</a:t>
            </a:r>
            <a:r>
              <a:rPr lang="en-US" altLang="ko-KR" dirty="0"/>
              <a:t>&gt;&gt; 6/5(</a:t>
            </a:r>
            <a:r>
              <a:rPr lang="ko-KR" altLang="en-US" dirty="0"/>
              <a:t>수</a:t>
            </a:r>
            <a:r>
              <a:rPr lang="en-US" altLang="ko-KR" dirty="0"/>
              <a:t>) </a:t>
            </a:r>
            <a:r>
              <a:rPr lang="ko-KR" altLang="en-US" dirty="0" err="1"/>
              <a:t>수정완료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/>
              <a:t>기본 내용에서 무조건 캡쳐보다 </a:t>
            </a:r>
            <a:r>
              <a:rPr lang="en-US" altLang="ko-KR" dirty="0"/>
              <a:t>PPT</a:t>
            </a:r>
            <a:r>
              <a:rPr lang="ko-KR" altLang="en-US" dirty="0"/>
              <a:t>에 맞는 재구성 필요 </a:t>
            </a:r>
            <a:r>
              <a:rPr lang="en-US" altLang="ko-KR" dirty="0"/>
              <a:t>&gt;&gt; 6/5(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수정완료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3688" y="5791844"/>
            <a:ext cx="977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프로젝트 </a:t>
            </a:r>
            <a:r>
              <a:rPr lang="ko-KR" altLang="en-US" b="1" dirty="0"/>
              <a:t>계획에 대한 </a:t>
            </a:r>
            <a:r>
              <a:rPr lang="ko-KR" altLang="en-US" b="1" dirty="0" err="1"/>
              <a:t>부실성을</a:t>
            </a:r>
            <a:r>
              <a:rPr lang="ko-KR" altLang="en-US" b="1" dirty="0"/>
              <a:t> 느낌</a:t>
            </a:r>
            <a:r>
              <a:rPr lang="en-US" altLang="ko-KR" b="1" dirty="0"/>
              <a:t>. </a:t>
            </a:r>
            <a:r>
              <a:rPr lang="ko-KR" altLang="en-US" b="1" dirty="0"/>
              <a:t>이를 바탕으로</a:t>
            </a:r>
            <a:r>
              <a:rPr lang="en-US" altLang="ko-KR" b="1" dirty="0"/>
              <a:t>, </a:t>
            </a:r>
            <a:r>
              <a:rPr lang="ko-KR" altLang="en-US" b="1" dirty="0"/>
              <a:t>효율적인 프로젝트 진행을 위해 이에 맞는 구체적으로 프로젝트를 재점검한 뒤</a:t>
            </a:r>
            <a:r>
              <a:rPr lang="en-US" altLang="ko-KR" b="1" dirty="0"/>
              <a:t>,</a:t>
            </a:r>
            <a:r>
              <a:rPr lang="ko-KR" altLang="en-US" b="1" dirty="0"/>
              <a:t> 본격적인 프로젝트 진행을 계획함 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749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점검 사항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ko-KR" altLang="en-US" sz="1600" dirty="0"/>
              <a:t>주차</a:t>
            </a:r>
            <a:r>
              <a:rPr lang="en-US" altLang="ko-KR" sz="1600" dirty="0"/>
              <a:t>-</a:t>
            </a:r>
            <a:r>
              <a:rPr lang="ko-KR" altLang="en-US" sz="1600" dirty="0"/>
              <a:t>피드백 </a:t>
            </a:r>
            <a:r>
              <a:rPr lang="ko-KR" altLang="en-US" sz="1600" dirty="0" err="1"/>
              <a:t>반영사항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103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점검 사항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5396" y="271436"/>
            <a:ext cx="533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프로젝트 완료 후 아쉬운 점 및 다음 프로젝트 </a:t>
            </a:r>
            <a:r>
              <a:rPr lang="ko-KR" altLang="en-US" sz="1600" dirty="0" err="1"/>
              <a:t>도입사항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3405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58739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일정표</a:t>
            </a:r>
          </a:p>
        </p:txBody>
      </p:sp>
      <p:pic>
        <p:nvPicPr>
          <p:cNvPr id="23" name="그림 22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4:$J$8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90" y="884251"/>
            <a:ext cx="11734339" cy="438143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301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58739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개인 일정표</a:t>
            </a:r>
            <a:r>
              <a:rPr lang="en-US" altLang="ko-KR" sz="1600" dirty="0"/>
              <a:t> (</a:t>
            </a:r>
            <a:r>
              <a:rPr lang="ko-KR" altLang="en-US" sz="1600" dirty="0" err="1"/>
              <a:t>김남원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7" name="그림 6"/>
          <p:cNvPicPr preferRelativeResize="0">
            <a:picLocks noChangeArrowheads="1"/>
            <a:extLst>
              <a:ext uri="{84589F7E-364E-4C9E-8A38-B11213B215E9}">
                <a14:cameraTool xmlns:a14="http://schemas.microsoft.com/office/drawing/2010/main" cellRange="$B$3:$I$6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90" y="884251"/>
            <a:ext cx="11736000" cy="392423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407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58739" y="271436"/>
            <a:ext cx="361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개인 일정표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황준하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7" name="그림 6"/>
          <p:cNvPicPr preferRelativeResize="0">
            <a:picLocks noChangeArrowheads="1"/>
            <a:extLst>
              <a:ext uri="{84589F7E-364E-4C9E-8A38-B11213B215E9}">
                <a14:cameraTool xmlns:a14="http://schemas.microsoft.com/office/drawing/2010/main" cellRange="$B$18:$I$2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90" y="884252"/>
            <a:ext cx="11736000" cy="39240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09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1170</Words>
  <Application>Microsoft Office PowerPoint</Application>
  <PresentationFormat>와이드스크린</PresentationFormat>
  <Paragraphs>297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Apple SD Gothic Neo</vt:lpstr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taehyeong kim</cp:lastModifiedBy>
  <cp:revision>56</cp:revision>
  <dcterms:created xsi:type="dcterms:W3CDTF">2023-04-19T04:07:11Z</dcterms:created>
  <dcterms:modified xsi:type="dcterms:W3CDTF">2024-06-13T07:56:26Z</dcterms:modified>
</cp:coreProperties>
</file>